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tiff" ContentType="image/tiff"/>
  <Default Extension="gif" ContentType="image/gif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9" r:id="rId2"/>
    <p:sldId id="262" r:id="rId3"/>
    <p:sldId id="261" r:id="rId4"/>
    <p:sldId id="260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80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80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80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80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80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-80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-80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-80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-80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C5680"/>
    <a:srgbClr val="4C6EA3"/>
    <a:srgbClr val="864B26"/>
    <a:srgbClr val="532F1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4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2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Worksheet3.xlsx"/><Relationship Id="rId2" Type="http://schemas.openxmlformats.org/officeDocument/2006/relationships/image" Target="../media/image2.gif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Worksheet4.xlsx"/><Relationship Id="rId2" Type="http://schemas.openxmlformats.org/officeDocument/2006/relationships/image" Target="../media/image2.gif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4346918871424284"/>
          <c:y val="0.11391625615763575"/>
          <c:w val="0.52696046857802603"/>
          <c:h val="0.76331484426515661"/>
        </c:manualLayout>
      </c:layout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4C6EA3"/>
            </a:solidFill>
          </c:spPr>
          <c:dLbls>
            <c:numFmt formatCode="#,##0.0" sourceLinked="0"/>
            <c:txPr>
              <a:bodyPr/>
              <a:lstStyle/>
              <a:p>
                <a:pPr>
                  <a:defRPr sz="1000" b="1" i="0" baseline="0">
                    <a:solidFill>
                      <a:srgbClr val="3C5680"/>
                    </a:solidFill>
                    <a:latin typeface="Arial" pitchFamily="34" charset="0"/>
                  </a:defRPr>
                </a:pPr>
                <a:endParaRPr lang="en-US"/>
              </a:p>
            </c:txPr>
            <c:showVal val="1"/>
          </c:dLbls>
          <c:cat>
            <c:strRef>
              <c:f>Sheet1!$A$2:$A$13</c:f>
              <c:strCache>
                <c:pt idx="0">
                  <c:v>Never or rarely wore a seat belt when riding in a car</c:v>
                </c:pt>
                <c:pt idx="1">
                  <c:v>Rode with a driver who had been drinking alcohol during the past 30 days</c:v>
                </c:pt>
                <c:pt idx="2">
                  <c:v>Carried a weapon during the past 30 days</c:v>
                </c:pt>
                <c:pt idx="3">
                  <c:v>Attempted suicide during the past 12 months</c:v>
                </c:pt>
                <c:pt idx="4">
                  <c:v>Smoked cigarettes during the past 30 days</c:v>
                </c:pt>
                <c:pt idx="5">
                  <c:v>Drank alcohol during the past 30 days</c:v>
                </c:pt>
                <c:pt idx="6">
                  <c:v>Used marijuana during the past 30 days</c:v>
                </c:pt>
                <c:pt idx="7">
                  <c:v>Ever had sexual intercourse</c:v>
                </c:pt>
                <c:pt idx="8">
                  <c:v>Were not physically active for a total of at least 60 minutes per day on seven of the past seven days</c:v>
                </c:pt>
                <c:pt idx="9">
                  <c:v>Did not attend PE class daily</c:v>
                </c:pt>
                <c:pt idx="10">
                  <c:v>Were obese</c:v>
                </c:pt>
                <c:pt idx="11">
                  <c:v>Did not eat fruits two or more times per day or vegetables three or more times per day during the past seven days</c:v>
                </c:pt>
              </c:strCache>
            </c:strRef>
          </c:cat>
          <c:val>
            <c:numRef>
              <c:f>Sheet1!$B$2:$B$13</c:f>
              <c:numCache>
                <c:pt idx="0">
                  <c:v>15.7</c:v>
                </c:pt>
                <c:pt idx="1">
                  <c:v>23.9</c:v>
                </c:pt>
                <c:pt idx="2">
                  <c:v>18.6</c:v>
                </c:pt>
                <c:pt idx="3">
                  <c:v>7.7</c:v>
                </c:pt>
                <c:pt idx="4">
                  <c:v>15.0</c:v>
                </c:pt>
                <c:pt idx="5">
                  <c:v>26.6</c:v>
                </c:pt>
                <c:pt idx="6">
                  <c:v>12.7</c:v>
                </c:pt>
                <c:pt idx="7">
                  <c:v>37.1</c:v>
                </c:pt>
                <c:pt idx="8">
                  <c:v>72.0</c:v>
                </c:pt>
                <c:pt idx="9">
                  <c:v>66.5</c:v>
                </c:pt>
                <c:pt idx="10">
                  <c:v>11.6</c:v>
                </c:pt>
                <c:pt idx="11">
                  <c:v>92.0</c:v>
                </c:pt>
              </c:numCache>
            </c:numRef>
          </c:val>
        </c:ser>
        <c:gapWidth val="30"/>
        <c:overlap val="-82"/>
        <c:axId val="61701120"/>
        <c:axId val="61784832"/>
      </c:barChart>
      <c:catAx>
        <c:axId val="61701120"/>
        <c:scaling>
          <c:orientation val="maxMin"/>
        </c:scaling>
        <c:axPos val="l"/>
        <c:majorTickMark val="none"/>
        <c:tickLblPos val="nextTo"/>
        <c:spPr>
          <a:ln w="12700">
            <a:solidFill>
              <a:srgbClr val="3C5680"/>
            </a:solidFill>
          </a:ln>
        </c:spPr>
        <c:txPr>
          <a:bodyPr/>
          <a:lstStyle/>
          <a:p>
            <a:pPr>
              <a:defRPr sz="1000" b="0" i="0" baseline="0">
                <a:solidFill>
                  <a:srgbClr val="3C5680"/>
                </a:solidFill>
                <a:latin typeface="Arial" pitchFamily="34" charset="0"/>
              </a:defRPr>
            </a:pPr>
            <a:endParaRPr lang="en-US"/>
          </a:p>
        </c:txPr>
        <c:crossAx val="61784832"/>
        <c:crosses val="autoZero"/>
        <c:auto val="1"/>
        <c:lblAlgn val="ctr"/>
        <c:lblOffset val="100"/>
      </c:catAx>
      <c:valAx>
        <c:axId val="61784832"/>
        <c:scaling>
          <c:orientation val="minMax"/>
          <c:max val="110"/>
          <c:min val="0"/>
        </c:scaling>
        <c:axPos val="t"/>
        <c:numFmt formatCode="General" sourceLinked="1"/>
        <c:majorTickMark val="none"/>
        <c:tickLblPos val="high"/>
        <c:spPr>
          <a:ln w="12700">
            <a:solidFill>
              <a:srgbClr val="3C5680"/>
            </a:solidFill>
          </a:ln>
        </c:spPr>
        <c:txPr>
          <a:bodyPr/>
          <a:lstStyle/>
          <a:p>
            <a:pPr>
              <a:defRPr sz="1000" b="1" i="0" baseline="0">
                <a:solidFill>
                  <a:srgbClr val="3C5680"/>
                </a:solidFill>
                <a:latin typeface="Arial" pitchFamily="34" charset="0"/>
              </a:defRPr>
            </a:pPr>
            <a:endParaRPr lang="en-US"/>
          </a:p>
        </c:txPr>
        <c:crossAx val="61701120"/>
        <c:crosses val="autoZero"/>
        <c:crossBetween val="between"/>
        <c:majorUnit val="20"/>
      </c:valAx>
      <c:spPr>
        <a:noFill/>
        <a:ln w="12700">
          <a:solidFill>
            <a:srgbClr val="3C5680"/>
          </a:solidFill>
        </a:ln>
      </c:spPr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3469188714242846"/>
          <c:y val="0.11391625615763552"/>
          <c:w val="0.52696046857802603"/>
          <c:h val="0.76331484426515661"/>
        </c:manualLayout>
      </c:layout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4C6EA3"/>
            </a:solidFill>
          </c:spPr>
          <c:dLbls>
            <c:numFmt formatCode="#,##0.0" sourceLinked="0"/>
            <c:txPr>
              <a:bodyPr/>
              <a:lstStyle/>
              <a:p>
                <a:pPr>
                  <a:defRPr sz="1000" b="1" i="0" baseline="0">
                    <a:solidFill>
                      <a:srgbClr val="3C5680"/>
                    </a:solidFill>
                    <a:latin typeface="Arial" pitchFamily="34" charset="0"/>
                  </a:defRPr>
                </a:pPr>
                <a:endParaRPr lang="en-US"/>
              </a:p>
            </c:txPr>
            <c:showVal val="1"/>
          </c:dLbls>
          <c:cat>
            <c:strRef>
              <c:f>Sheet1!$A$2:$A$13</c:f>
              <c:strCache>
                <c:pt idx="0">
                  <c:v>Sometimes, most of the time, or always wore a seat belt when riding in a car</c:v>
                </c:pt>
                <c:pt idx="1">
                  <c:v>Did not ride with a driver who had been drinking alcohol during the past 30 days </c:v>
                </c:pt>
                <c:pt idx="2">
                  <c:v>Did not carry a weapon during the past 30 days</c:v>
                </c:pt>
                <c:pt idx="3">
                  <c:v>Did not attempt suicide during the past 12 months</c:v>
                </c:pt>
                <c:pt idx="4">
                  <c:v>Did not smoke cigarettes during the past 30 days</c:v>
                </c:pt>
                <c:pt idx="5">
                  <c:v>Did not drink alcohol during the past 30 days</c:v>
                </c:pt>
                <c:pt idx="6">
                  <c:v>Did not use marijuana during the past 30 days</c:v>
                </c:pt>
                <c:pt idx="7">
                  <c:v>Never had sexual intercourse</c:v>
                </c:pt>
                <c:pt idx="8">
                  <c:v>Were physically active for a total of at least 60 minutes per day on seven of the past seven days</c:v>
                </c:pt>
                <c:pt idx="9">
                  <c:v>Attended PE class daily</c:v>
                </c:pt>
                <c:pt idx="10">
                  <c:v>Were not obese</c:v>
                </c:pt>
                <c:pt idx="11">
                  <c:v>Ate fruits two or more times per day and vegetables three or more times per day during the past seven days</c:v>
                </c:pt>
              </c:strCache>
            </c:strRef>
          </c:cat>
          <c:val>
            <c:numRef>
              <c:f>Sheet1!$B$2:$B$13</c:f>
              <c:numCache>
                <c:pt idx="0">
                  <c:v>84.3</c:v>
                </c:pt>
                <c:pt idx="1">
                  <c:v>76.1</c:v>
                </c:pt>
                <c:pt idx="2">
                  <c:v>81.4</c:v>
                </c:pt>
                <c:pt idx="3">
                  <c:v>92.3</c:v>
                </c:pt>
                <c:pt idx="4">
                  <c:v>85.0</c:v>
                </c:pt>
                <c:pt idx="5">
                  <c:v>73.4</c:v>
                </c:pt>
                <c:pt idx="6">
                  <c:v>87.3</c:v>
                </c:pt>
                <c:pt idx="7">
                  <c:v>62.9</c:v>
                </c:pt>
                <c:pt idx="8">
                  <c:v>28.0</c:v>
                </c:pt>
                <c:pt idx="9">
                  <c:v>33.5</c:v>
                </c:pt>
                <c:pt idx="10">
                  <c:v>88.4</c:v>
                </c:pt>
                <c:pt idx="11">
                  <c:v>8.0</c:v>
                </c:pt>
              </c:numCache>
            </c:numRef>
          </c:val>
        </c:ser>
        <c:gapWidth val="30"/>
        <c:overlap val="-82"/>
        <c:axId val="67465600"/>
        <c:axId val="67467136"/>
      </c:barChart>
      <c:catAx>
        <c:axId val="67465600"/>
        <c:scaling>
          <c:orientation val="maxMin"/>
        </c:scaling>
        <c:axPos val="l"/>
        <c:majorTickMark val="none"/>
        <c:tickLblPos val="nextTo"/>
        <c:spPr>
          <a:ln w="12700">
            <a:solidFill>
              <a:srgbClr val="532F18"/>
            </a:solidFill>
          </a:ln>
        </c:spPr>
        <c:txPr>
          <a:bodyPr/>
          <a:lstStyle/>
          <a:p>
            <a:pPr>
              <a:defRPr sz="1000" b="0" i="0" baseline="0">
                <a:solidFill>
                  <a:srgbClr val="3C5680"/>
                </a:solidFill>
                <a:latin typeface="Arial" pitchFamily="34" charset="0"/>
              </a:defRPr>
            </a:pPr>
            <a:endParaRPr lang="en-US"/>
          </a:p>
        </c:txPr>
        <c:crossAx val="67467136"/>
        <c:crosses val="autoZero"/>
        <c:auto val="1"/>
        <c:lblAlgn val="ctr"/>
        <c:lblOffset val="100"/>
      </c:catAx>
      <c:valAx>
        <c:axId val="67467136"/>
        <c:scaling>
          <c:orientation val="minMax"/>
          <c:max val="110"/>
          <c:min val="0"/>
        </c:scaling>
        <c:axPos val="t"/>
        <c:numFmt formatCode="General" sourceLinked="1"/>
        <c:majorTickMark val="none"/>
        <c:tickLblPos val="high"/>
        <c:spPr>
          <a:ln w="12700">
            <a:solidFill>
              <a:srgbClr val="3C5680"/>
            </a:solidFill>
          </a:ln>
        </c:spPr>
        <c:txPr>
          <a:bodyPr/>
          <a:lstStyle/>
          <a:p>
            <a:pPr>
              <a:defRPr sz="1000" b="1" i="0" baseline="0">
                <a:solidFill>
                  <a:srgbClr val="3C5680"/>
                </a:solidFill>
                <a:latin typeface="Arial" pitchFamily="34" charset="0"/>
              </a:defRPr>
            </a:pPr>
            <a:endParaRPr lang="en-US"/>
          </a:p>
        </c:txPr>
        <c:crossAx val="67465600"/>
        <c:crosses val="autoZero"/>
        <c:crossBetween val="between"/>
        <c:majorUnit val="20"/>
      </c:valAx>
      <c:spPr>
        <a:ln w="12700">
          <a:solidFill>
            <a:srgbClr val="3C5680"/>
          </a:solidFill>
        </a:ln>
      </c:spPr>
    </c:plotArea>
    <c:plotVisOnly val="1"/>
  </c:chart>
  <c:txPr>
    <a:bodyPr/>
    <a:lstStyle/>
    <a:p>
      <a:pPr>
        <a:defRPr sz="1800"/>
      </a:pPr>
      <a:endParaRPr lang="en-US"/>
    </a:p>
  </c:txPr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3469188714242846"/>
          <c:y val="0.11391625615763552"/>
          <c:w val="0.52696046857802603"/>
          <c:h val="0.76331484426515661"/>
        </c:manualLayout>
      </c:layout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blipFill>
              <a:blip xmlns:r="http://schemas.openxmlformats.org/officeDocument/2006/relationships" r:embed="rId2"/>
              <a:stretch>
                <a:fillRect/>
              </a:stretch>
            </a:blipFill>
          </c:spPr>
          <c:pictureOptions>
            <c:pictureFormat val="stack"/>
          </c:pictureOptions>
          <c:dLbls>
            <c:numFmt formatCode="#,##0.0" sourceLinked="0"/>
            <c:txPr>
              <a:bodyPr/>
              <a:lstStyle/>
              <a:p>
                <a:pPr>
                  <a:defRPr sz="1000" b="1" i="0" cap="all" baseline="0">
                    <a:solidFill>
                      <a:srgbClr val="3C5680"/>
                    </a:solidFill>
                    <a:latin typeface="Arial" pitchFamily="34" charset="0"/>
                  </a:defRPr>
                </a:pPr>
                <a:endParaRPr lang="en-US"/>
              </a:p>
            </c:txPr>
            <c:showVal val="1"/>
          </c:dLbls>
          <c:cat>
            <c:strRef>
              <c:f>Sheet1!$A$2:$A$13</c:f>
              <c:strCache>
                <c:pt idx="0">
                  <c:v>Never or rarely wore a seat belt when riding in a car</c:v>
                </c:pt>
                <c:pt idx="1">
                  <c:v>Rode with a driver who had been drinking alcohol during the past 30 days</c:v>
                </c:pt>
                <c:pt idx="2">
                  <c:v>Carried a weapon during the past 30 days</c:v>
                </c:pt>
                <c:pt idx="3">
                  <c:v>Attempted suicide during the past 12 months</c:v>
                </c:pt>
                <c:pt idx="4">
                  <c:v>Smoked cigarettes during the past 30 days</c:v>
                </c:pt>
                <c:pt idx="5">
                  <c:v>Drank alcohol during the past 30 days</c:v>
                </c:pt>
                <c:pt idx="6">
                  <c:v>Used marijuana during the past 30 days</c:v>
                </c:pt>
                <c:pt idx="7">
                  <c:v>Ever had sexual intercourse</c:v>
                </c:pt>
                <c:pt idx="8">
                  <c:v>Were not physically active for a total of at least 60 minutes per day on seven of the past seven days</c:v>
                </c:pt>
                <c:pt idx="9">
                  <c:v>Did not attend PE class daily</c:v>
                </c:pt>
                <c:pt idx="10">
                  <c:v>Were obese</c:v>
                </c:pt>
                <c:pt idx="11">
                  <c:v>Did not eat fruits two or more times per day or vegetables three or more times per day during the past seven days</c:v>
                </c:pt>
              </c:strCache>
            </c:strRef>
          </c:cat>
          <c:val>
            <c:numRef>
              <c:f>Sheet1!$B$2:$B$13</c:f>
              <c:numCache>
                <c:pt idx="0">
                  <c:v>4.7</c:v>
                </c:pt>
                <c:pt idx="1">
                  <c:v>7.2</c:v>
                </c:pt>
                <c:pt idx="2">
                  <c:v>5.6</c:v>
                </c:pt>
                <c:pt idx="3">
                  <c:v>2.3</c:v>
                </c:pt>
                <c:pt idx="4">
                  <c:v>4.5</c:v>
                </c:pt>
                <c:pt idx="5">
                  <c:v>8.0</c:v>
                </c:pt>
                <c:pt idx="6">
                  <c:v>3.8</c:v>
                </c:pt>
                <c:pt idx="7">
                  <c:v>11.1</c:v>
                </c:pt>
                <c:pt idx="8">
                  <c:v>21.6</c:v>
                </c:pt>
                <c:pt idx="9">
                  <c:v>20.0</c:v>
                </c:pt>
                <c:pt idx="10">
                  <c:v>3.5</c:v>
                </c:pt>
                <c:pt idx="11">
                  <c:v>27.6</c:v>
                </c:pt>
              </c:numCache>
            </c:numRef>
          </c:val>
        </c:ser>
        <c:gapWidth val="30"/>
        <c:overlap val="-82"/>
        <c:axId val="74610176"/>
        <c:axId val="74611712"/>
      </c:barChart>
      <c:catAx>
        <c:axId val="74610176"/>
        <c:scaling>
          <c:orientation val="maxMin"/>
        </c:scaling>
        <c:axPos val="l"/>
        <c:majorTickMark val="none"/>
        <c:tickLblPos val="nextTo"/>
        <c:spPr>
          <a:ln w="12700">
            <a:solidFill>
              <a:srgbClr val="3C5680"/>
            </a:solidFill>
          </a:ln>
        </c:spPr>
        <c:txPr>
          <a:bodyPr/>
          <a:lstStyle/>
          <a:p>
            <a:pPr>
              <a:defRPr sz="1000" b="0" i="0" baseline="0">
                <a:solidFill>
                  <a:srgbClr val="3C5680"/>
                </a:solidFill>
                <a:latin typeface="Arial" pitchFamily="34" charset="0"/>
              </a:defRPr>
            </a:pPr>
            <a:endParaRPr lang="en-US"/>
          </a:p>
        </c:txPr>
        <c:crossAx val="74611712"/>
        <c:crosses val="autoZero"/>
        <c:auto val="1"/>
        <c:lblAlgn val="ctr"/>
        <c:lblOffset val="100"/>
      </c:catAx>
      <c:valAx>
        <c:axId val="74611712"/>
        <c:scaling>
          <c:orientation val="minMax"/>
          <c:max val="35"/>
          <c:min val="0"/>
        </c:scaling>
        <c:axPos val="t"/>
        <c:numFmt formatCode="General" sourceLinked="1"/>
        <c:majorTickMark val="none"/>
        <c:tickLblPos val="high"/>
        <c:spPr>
          <a:ln w="12700">
            <a:solidFill>
              <a:srgbClr val="3C5680"/>
            </a:solidFill>
          </a:ln>
        </c:spPr>
        <c:txPr>
          <a:bodyPr/>
          <a:lstStyle/>
          <a:p>
            <a:pPr>
              <a:defRPr sz="1000" b="1" i="0" baseline="0">
                <a:solidFill>
                  <a:srgbClr val="3C5680"/>
                </a:solidFill>
                <a:latin typeface="Arial" pitchFamily="34" charset="0"/>
              </a:defRPr>
            </a:pPr>
            <a:endParaRPr lang="en-US"/>
          </a:p>
        </c:txPr>
        <c:crossAx val="74610176"/>
        <c:crosses val="autoZero"/>
        <c:crossBetween val="between"/>
        <c:majorUnit val="10"/>
      </c:valAx>
      <c:spPr>
        <a:ln w="12700">
          <a:solidFill>
            <a:srgbClr val="3C5680"/>
          </a:solidFill>
        </a:ln>
      </c:spPr>
    </c:plotArea>
    <c:plotVisOnly val="1"/>
  </c:chart>
  <c:txPr>
    <a:bodyPr/>
    <a:lstStyle/>
    <a:p>
      <a:pPr>
        <a:defRPr sz="1800"/>
      </a:pPr>
      <a:endParaRPr lang="en-US"/>
    </a:p>
  </c:txPr>
  <c:externalData r:id="rId3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3469188714242846"/>
          <c:y val="0.11391625615763552"/>
          <c:w val="0.52696046857802603"/>
          <c:h val="0.76331484426515661"/>
        </c:manualLayout>
      </c:layout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blipFill>
              <a:blip xmlns:r="http://schemas.openxmlformats.org/officeDocument/2006/relationships" r:embed="rId2"/>
              <a:stretch>
                <a:fillRect/>
              </a:stretch>
            </a:blipFill>
          </c:spPr>
          <c:pictureOptions>
            <c:pictureFormat val="stack"/>
          </c:pictureOptions>
          <c:dLbls>
            <c:numFmt formatCode="#,##0.0" sourceLinked="0"/>
            <c:txPr>
              <a:bodyPr/>
              <a:lstStyle/>
              <a:p>
                <a:pPr>
                  <a:defRPr baseline="0">
                    <a:solidFill>
                      <a:srgbClr val="3C5680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Sheet1!$A$2:$A$13</c:f>
              <c:strCache>
                <c:pt idx="0">
                  <c:v>Sometimes, most of the time, or always wore a seat belt when riding in a car</c:v>
                </c:pt>
                <c:pt idx="1">
                  <c:v>Did not ride with a driver who had been drinking alcohol during the past 30 days </c:v>
                </c:pt>
                <c:pt idx="2">
                  <c:v>Did not carry a weapon during the past 30 days</c:v>
                </c:pt>
                <c:pt idx="3">
                  <c:v>Did not attempt suicide during the past 12 months</c:v>
                </c:pt>
                <c:pt idx="4">
                  <c:v>Did not smoke cigarettes during the past 30 days</c:v>
                </c:pt>
                <c:pt idx="5">
                  <c:v>Did not drink alcohol during the past 30 days</c:v>
                </c:pt>
                <c:pt idx="6">
                  <c:v>Did not use marijuana during the past 30 days</c:v>
                </c:pt>
                <c:pt idx="7">
                  <c:v>Never had sexual intercourse</c:v>
                </c:pt>
                <c:pt idx="8">
                  <c:v>Were physically active for a total of at least 60 minutes per day on seven of the past seven days</c:v>
                </c:pt>
                <c:pt idx="9">
                  <c:v>Attended PE class daily</c:v>
                </c:pt>
                <c:pt idx="10">
                  <c:v>Were not obese</c:v>
                </c:pt>
                <c:pt idx="11">
                  <c:v>Ate fruits two or more times per day and vegetables three or more times per day during the past seven days</c:v>
                </c:pt>
              </c:strCache>
            </c:strRef>
          </c:cat>
          <c:val>
            <c:numRef>
              <c:f>Sheet1!$B$2:$B$13</c:f>
              <c:numCache>
                <c:pt idx="0">
                  <c:v>25.3</c:v>
                </c:pt>
                <c:pt idx="1">
                  <c:v>22.8</c:v>
                </c:pt>
                <c:pt idx="2">
                  <c:v>24.4</c:v>
                </c:pt>
                <c:pt idx="3">
                  <c:v>27.7</c:v>
                </c:pt>
                <c:pt idx="4">
                  <c:v>25.5</c:v>
                </c:pt>
                <c:pt idx="5">
                  <c:v>22.0</c:v>
                </c:pt>
                <c:pt idx="6">
                  <c:v>26.2</c:v>
                </c:pt>
                <c:pt idx="7">
                  <c:v>18.9</c:v>
                </c:pt>
                <c:pt idx="8">
                  <c:v>8.4</c:v>
                </c:pt>
                <c:pt idx="9">
                  <c:v>10.1</c:v>
                </c:pt>
                <c:pt idx="10">
                  <c:v>26.5</c:v>
                </c:pt>
                <c:pt idx="11">
                  <c:v>2.4</c:v>
                </c:pt>
              </c:numCache>
            </c:numRef>
          </c:val>
        </c:ser>
        <c:gapWidth val="30"/>
        <c:overlap val="-82"/>
        <c:axId val="61385344"/>
        <c:axId val="61385728"/>
      </c:barChart>
      <c:catAx>
        <c:axId val="61385344"/>
        <c:scaling>
          <c:orientation val="maxMin"/>
        </c:scaling>
        <c:axPos val="l"/>
        <c:majorTickMark val="none"/>
        <c:tickLblPos val="nextTo"/>
        <c:spPr>
          <a:ln w="12700">
            <a:solidFill>
              <a:srgbClr val="3C5680"/>
            </a:solidFill>
          </a:ln>
        </c:spPr>
        <c:txPr>
          <a:bodyPr/>
          <a:lstStyle/>
          <a:p>
            <a:pPr>
              <a:defRPr b="0" i="0" baseline="0">
                <a:solidFill>
                  <a:srgbClr val="3C5680"/>
                </a:solidFill>
              </a:defRPr>
            </a:pPr>
            <a:endParaRPr lang="en-US"/>
          </a:p>
        </c:txPr>
        <c:crossAx val="61385728"/>
        <c:crosses val="autoZero"/>
        <c:auto val="1"/>
        <c:lblAlgn val="ctr"/>
        <c:lblOffset val="100"/>
      </c:catAx>
      <c:valAx>
        <c:axId val="61385728"/>
        <c:scaling>
          <c:orientation val="minMax"/>
          <c:max val="35"/>
          <c:min val="0"/>
        </c:scaling>
        <c:axPos val="t"/>
        <c:numFmt formatCode="General" sourceLinked="1"/>
        <c:majorTickMark val="none"/>
        <c:tickLblPos val="high"/>
        <c:spPr>
          <a:ln w="12700">
            <a:solidFill>
              <a:srgbClr val="532F18"/>
            </a:solidFill>
          </a:ln>
        </c:spPr>
        <c:txPr>
          <a:bodyPr/>
          <a:lstStyle/>
          <a:p>
            <a:pPr>
              <a:defRPr baseline="0">
                <a:solidFill>
                  <a:srgbClr val="3C5680"/>
                </a:solidFill>
              </a:defRPr>
            </a:pPr>
            <a:endParaRPr lang="en-US"/>
          </a:p>
        </c:txPr>
        <c:crossAx val="61385344"/>
        <c:crosses val="autoZero"/>
        <c:crossBetween val="between"/>
        <c:majorUnit val="10"/>
      </c:valAx>
      <c:spPr>
        <a:ln w="12700">
          <a:solidFill>
            <a:srgbClr val="3C5680"/>
          </a:solidFill>
        </a:ln>
      </c:spPr>
    </c:plotArea>
    <c:plotVisOnly val="1"/>
  </c:chart>
  <c:txPr>
    <a:bodyPr/>
    <a:lstStyle/>
    <a:p>
      <a:pPr>
        <a:defRPr sz="1000" b="1" i="0" baseline="0">
          <a:latin typeface="Arial" pitchFamily="34" charset="0"/>
        </a:defRPr>
      </a:pPr>
      <a:endParaRPr lang="en-US"/>
    </a:p>
  </c:txPr>
  <c:externalData r:id="rId3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tif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010 Graph Header.tif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92659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2400" b="1">
          <a:solidFill>
            <a:srgbClr val="532F18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 b="1">
          <a:solidFill>
            <a:srgbClr val="532F18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400" b="1">
          <a:solidFill>
            <a:srgbClr val="532F18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400" b="1">
          <a:solidFill>
            <a:srgbClr val="532F18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400" b="1">
          <a:solidFill>
            <a:srgbClr val="532F18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532F18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532F18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532F18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532F18"/>
          </a:solidFill>
          <a:latin typeface="Verdan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SzPct val="130000"/>
        <a:buFont typeface="Wingdings" pitchFamily="2" charset="2"/>
        <a:buChar char="§"/>
        <a:defRPr sz="2200">
          <a:solidFill>
            <a:srgbClr val="532F18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SzPct val="130000"/>
        <a:buFont typeface="Wingdings" pitchFamily="2" charset="2"/>
        <a:buChar char="§"/>
        <a:defRPr sz="2000">
          <a:solidFill>
            <a:srgbClr val="532F18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SzPct val="130000"/>
        <a:buFont typeface="Wingdings" pitchFamily="2" charset="2"/>
        <a:buChar char="§"/>
        <a:defRPr>
          <a:solidFill>
            <a:srgbClr val="532F18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SzPct val="130000"/>
        <a:buFont typeface="Wingdings" pitchFamily="2" charset="2"/>
        <a:buChar char="§"/>
        <a:defRPr sz="1600">
          <a:solidFill>
            <a:srgbClr val="532F18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SzPct val="130000"/>
        <a:buFont typeface="Wingdings" pitchFamily="2" charset="2"/>
        <a:buChar char="§"/>
        <a:defRPr sz="1600">
          <a:solidFill>
            <a:srgbClr val="532F18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SzPct val="130000"/>
        <a:buFont typeface="Wingdings" pitchFamily="2" charset="2"/>
        <a:buChar char="§"/>
        <a:defRPr sz="1600">
          <a:solidFill>
            <a:srgbClr val="532F18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SzPct val="130000"/>
        <a:buFont typeface="Wingdings" pitchFamily="2" charset="2"/>
        <a:buChar char="§"/>
        <a:defRPr sz="1600">
          <a:solidFill>
            <a:srgbClr val="532F18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SzPct val="130000"/>
        <a:buFont typeface="Wingdings" pitchFamily="2" charset="2"/>
        <a:buChar char="§"/>
        <a:defRPr sz="1600">
          <a:solidFill>
            <a:srgbClr val="532F18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SzPct val="130000"/>
        <a:buFont typeface="Wingdings" pitchFamily="2" charset="2"/>
        <a:buChar char="§"/>
        <a:defRPr sz="1600">
          <a:solidFill>
            <a:srgbClr val="532F18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slide1.xml><?xml version="1.0" encoding="utf-8"?>
<p:sld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6" name="Heading 1"/>
          <p:cNvSpPr txBox="1">
            <a:spLocks noChangeArrowheads="1"/>
          </p:cNvSpPr>
          <p:nvPr/>
        </p:nvSpPr>
        <p:spPr bwMode="auto">
          <a:xfrm>
            <a:off x="12700" y="1016000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3C5680"/>
                </a:solidFill>
                <a:latin typeface="Arial" charset="0"/>
              </a:rPr>
              <a:t>Nebraska High School Survey</a:t>
            </a:r>
            <a:endParaRPr lang="en-US" sz="2000" b="1" dirty="0">
              <a:solidFill>
                <a:srgbClr val="3C5680"/>
              </a:solidFill>
              <a:latin typeface="Arial" charset="0"/>
            </a:endParaRPr>
          </a:p>
        </p:txBody>
      </p:sp>
      <p:sp>
        <p:nvSpPr>
          <p:cNvPr id="6437" name="Text Box 293"/>
          <p:cNvSpPr txBox="1">
            <a:spLocks noChangeArrowheads="1"/>
          </p:cNvSpPr>
          <p:nvPr/>
        </p:nvSpPr>
        <p:spPr bwMode="auto">
          <a:xfrm>
            <a:off x="12700" y="1397000"/>
            <a:ext cx="9144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rgbClr val="3C5680"/>
                </a:solidFill>
                <a:latin typeface="Arial" charset="0"/>
              </a:rPr>
              <a:t>Summary Graphs</a:t>
            </a:r>
          </a:p>
        </p:txBody>
      </p:sp>
      <p:graphicFrame>
        <p:nvGraphicFramePr>
          <p:cNvPr id="293" name="Chart 292"/>
          <p:cNvGraphicFramePr/>
          <p:nvPr/>
        </p:nvGraphicFramePr>
        <p:xfrm>
          <a:off x="228600" y="1528010"/>
          <a:ext cx="8787063" cy="51455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423" name="Text Box 279"/>
          <p:cNvSpPr txBox="1">
            <a:spLocks noChangeArrowheads="1"/>
          </p:cNvSpPr>
          <p:nvPr/>
        </p:nvSpPr>
        <p:spPr bwMode="auto">
          <a:xfrm>
            <a:off x="216568" y="1794042"/>
            <a:ext cx="31750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 dirty="0" smtClean="0">
                <a:solidFill>
                  <a:srgbClr val="3C5680"/>
                </a:solidFill>
                <a:latin typeface="Arial" charset="0"/>
              </a:rPr>
              <a:t>Percentage of students who:</a:t>
            </a:r>
            <a:endParaRPr lang="en-US" sz="1000" b="1" dirty="0">
              <a:solidFill>
                <a:srgbClr val="3C5680"/>
              </a:solidFill>
              <a:latin typeface="Arial" charset="0"/>
            </a:endParaRPr>
          </a:p>
        </p:txBody>
      </p:sp>
      <p:sp>
        <p:nvSpPr>
          <p:cNvPr id="6438" name="Footnote1"/>
          <p:cNvSpPr txBox="1">
            <a:spLocks noChangeArrowheads="1"/>
          </p:cNvSpPr>
          <p:nvPr/>
        </p:nvSpPr>
        <p:spPr bwMode="auto">
          <a:xfrm>
            <a:off x="279402" y="6477000"/>
            <a:ext cx="635000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>
                <a:solidFill>
                  <a:srgbClr val="3C5680"/>
                </a:solidFill>
                <a:latin typeface="Arial" charset="0"/>
              </a:rPr>
              <a:t>Note: This graph contains weighted results. See the corresponding summary table for detailed explanation of data.</a:t>
            </a:r>
          </a:p>
        </p:txBody>
      </p:sp>
    </p:spTree>
  </p:cSld>
  <p:clrMapOvr>
    <a:masterClrMapping/>
  </p:clrMapOvr>
</p:sld>
</file>

<file path=ppt/slides/slide2.xml><?xml version="1.0" encoding="utf-8"?>
<p:sld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6" name="Heading 1"/>
          <p:cNvSpPr txBox="1">
            <a:spLocks noChangeArrowheads="1"/>
          </p:cNvSpPr>
          <p:nvPr/>
        </p:nvSpPr>
        <p:spPr bwMode="auto">
          <a:xfrm>
            <a:off x="12700" y="1016000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3C5680"/>
                </a:solidFill>
                <a:latin typeface="Arial" charset="0"/>
              </a:rPr>
              <a:t>Nebraska High School Survey</a:t>
            </a:r>
            <a:endParaRPr lang="en-US" sz="2000" b="1" dirty="0">
              <a:solidFill>
                <a:srgbClr val="3C5680"/>
              </a:solidFill>
              <a:latin typeface="Arial" charset="0"/>
            </a:endParaRPr>
          </a:p>
        </p:txBody>
      </p:sp>
      <p:sp>
        <p:nvSpPr>
          <p:cNvPr id="6437" name="Text Box 293"/>
          <p:cNvSpPr txBox="1">
            <a:spLocks noChangeArrowheads="1"/>
          </p:cNvSpPr>
          <p:nvPr/>
        </p:nvSpPr>
        <p:spPr bwMode="auto">
          <a:xfrm>
            <a:off x="12700" y="1397000"/>
            <a:ext cx="9144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rgbClr val="3C5680"/>
                </a:solidFill>
                <a:latin typeface="Arial" charset="0"/>
              </a:rPr>
              <a:t>Summary Graphs</a:t>
            </a:r>
          </a:p>
        </p:txBody>
      </p:sp>
      <p:graphicFrame>
        <p:nvGraphicFramePr>
          <p:cNvPr id="293" name="Chart 292"/>
          <p:cNvGraphicFramePr/>
          <p:nvPr/>
        </p:nvGraphicFramePr>
        <p:xfrm>
          <a:off x="228600" y="1467852"/>
          <a:ext cx="8787063" cy="5205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423" name="Text Box 279"/>
          <p:cNvSpPr txBox="1">
            <a:spLocks noChangeArrowheads="1"/>
          </p:cNvSpPr>
          <p:nvPr/>
        </p:nvSpPr>
        <p:spPr bwMode="auto">
          <a:xfrm>
            <a:off x="216568" y="1794042"/>
            <a:ext cx="31750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 dirty="0" smtClean="0">
                <a:solidFill>
                  <a:srgbClr val="3C5680"/>
                </a:solidFill>
                <a:latin typeface="Arial" charset="0"/>
              </a:rPr>
              <a:t>Percentage of students who:</a:t>
            </a:r>
            <a:endParaRPr lang="en-US" sz="1000" b="1" dirty="0">
              <a:solidFill>
                <a:srgbClr val="3C5680"/>
              </a:solidFill>
              <a:latin typeface="Arial" charset="0"/>
            </a:endParaRPr>
          </a:p>
        </p:txBody>
      </p:sp>
      <p:sp>
        <p:nvSpPr>
          <p:cNvPr id="6438" name="Footnote1"/>
          <p:cNvSpPr txBox="1">
            <a:spLocks noChangeArrowheads="1"/>
          </p:cNvSpPr>
          <p:nvPr/>
        </p:nvSpPr>
        <p:spPr bwMode="auto">
          <a:xfrm>
            <a:off x="250374" y="6477000"/>
            <a:ext cx="635000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>
                <a:solidFill>
                  <a:srgbClr val="3C5680"/>
                </a:solidFill>
                <a:latin typeface="Arial" charset="0"/>
              </a:rPr>
              <a:t>Note: This graph contains weighted results. See the corresponding summary table for detailed explanation of data.</a:t>
            </a:r>
          </a:p>
        </p:txBody>
      </p:sp>
    </p:spTree>
  </p:cSld>
  <p:clrMapOvr>
    <a:masterClrMapping/>
  </p:clrMapOvr>
</p:sld>
</file>

<file path=ppt/slides/slide3.xml><?xml version="1.0" encoding="utf-8"?>
<p:sld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6" name="Heading 1"/>
          <p:cNvSpPr txBox="1">
            <a:spLocks noChangeArrowheads="1"/>
          </p:cNvSpPr>
          <p:nvPr/>
        </p:nvSpPr>
        <p:spPr bwMode="auto">
          <a:xfrm>
            <a:off x="12700" y="1016000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3C5680"/>
                </a:solidFill>
                <a:latin typeface="Arial" charset="0"/>
              </a:rPr>
              <a:t>Nebraska High School Survey</a:t>
            </a:r>
            <a:endParaRPr lang="en-US" sz="2000" b="1" dirty="0">
              <a:solidFill>
                <a:srgbClr val="3C5680"/>
              </a:solidFill>
              <a:latin typeface="Arial" charset="0"/>
            </a:endParaRPr>
          </a:p>
        </p:txBody>
      </p:sp>
      <p:sp>
        <p:nvSpPr>
          <p:cNvPr id="6437" name="Text Box 293"/>
          <p:cNvSpPr txBox="1">
            <a:spLocks noChangeArrowheads="1"/>
          </p:cNvSpPr>
          <p:nvPr/>
        </p:nvSpPr>
        <p:spPr bwMode="auto">
          <a:xfrm>
            <a:off x="12700" y="1397000"/>
            <a:ext cx="9144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rgbClr val="3C5680"/>
                </a:solidFill>
                <a:latin typeface="Arial" charset="0"/>
              </a:rPr>
              <a:t>Summary Graphs</a:t>
            </a:r>
          </a:p>
        </p:txBody>
      </p:sp>
      <p:graphicFrame>
        <p:nvGraphicFramePr>
          <p:cNvPr id="293" name="Chart 292"/>
          <p:cNvGraphicFramePr/>
          <p:nvPr/>
        </p:nvGraphicFramePr>
        <p:xfrm>
          <a:off x="228600" y="1519990"/>
          <a:ext cx="8787063" cy="51535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423" name="Text Box 279"/>
          <p:cNvSpPr txBox="1">
            <a:spLocks noChangeArrowheads="1"/>
          </p:cNvSpPr>
          <p:nvPr/>
        </p:nvSpPr>
        <p:spPr bwMode="auto">
          <a:xfrm>
            <a:off x="216568" y="1794042"/>
            <a:ext cx="31750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 dirty="0">
                <a:solidFill>
                  <a:srgbClr val="3C5680"/>
                </a:solidFill>
                <a:latin typeface="Arial" charset="0"/>
              </a:rPr>
              <a:t>Number of students in a class of 30 who:</a:t>
            </a:r>
          </a:p>
        </p:txBody>
      </p:sp>
      <p:sp>
        <p:nvSpPr>
          <p:cNvPr id="6438" name="Footnote1"/>
          <p:cNvSpPr txBox="1">
            <a:spLocks noChangeArrowheads="1"/>
          </p:cNvSpPr>
          <p:nvPr/>
        </p:nvSpPr>
        <p:spPr bwMode="auto">
          <a:xfrm>
            <a:off x="250374" y="6477000"/>
            <a:ext cx="635000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>
                <a:solidFill>
                  <a:srgbClr val="3C5680"/>
                </a:solidFill>
                <a:latin typeface="Arial" charset="0"/>
              </a:rPr>
              <a:t>Note: This graph contains weighted results. See the corresponding summary table for detailed explanation of data.</a:t>
            </a:r>
          </a:p>
        </p:txBody>
      </p:sp>
    </p:spTree>
  </p:cSld>
  <p:clrMapOvr>
    <a:masterClrMapping/>
  </p:clrMapOvr>
</p:sld>
</file>

<file path=ppt/slides/slide4.xml><?xml version="1.0" encoding="utf-8"?>
<p:sld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6" name="Heading 1"/>
          <p:cNvSpPr txBox="1">
            <a:spLocks noChangeArrowheads="1"/>
          </p:cNvSpPr>
          <p:nvPr/>
        </p:nvSpPr>
        <p:spPr bwMode="auto">
          <a:xfrm>
            <a:off x="12700" y="1016000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3C5680"/>
                </a:solidFill>
                <a:latin typeface="Arial" charset="0"/>
              </a:rPr>
              <a:t>Nebraska High School Survey</a:t>
            </a:r>
            <a:endParaRPr lang="en-US" sz="2000" b="1" dirty="0">
              <a:solidFill>
                <a:srgbClr val="3C5680"/>
              </a:solidFill>
              <a:latin typeface="Arial" charset="0"/>
            </a:endParaRPr>
          </a:p>
        </p:txBody>
      </p:sp>
      <p:sp>
        <p:nvSpPr>
          <p:cNvPr id="6437" name="Text Box 293"/>
          <p:cNvSpPr txBox="1">
            <a:spLocks noChangeArrowheads="1"/>
          </p:cNvSpPr>
          <p:nvPr/>
        </p:nvSpPr>
        <p:spPr bwMode="auto">
          <a:xfrm>
            <a:off x="12700" y="1397000"/>
            <a:ext cx="9144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rgbClr val="3C5680"/>
                </a:solidFill>
                <a:latin typeface="Arial" charset="0"/>
              </a:rPr>
              <a:t>Summary Graphs</a:t>
            </a:r>
          </a:p>
        </p:txBody>
      </p:sp>
      <p:graphicFrame>
        <p:nvGraphicFramePr>
          <p:cNvPr id="293" name="Chart 292"/>
          <p:cNvGraphicFramePr/>
          <p:nvPr/>
        </p:nvGraphicFramePr>
        <p:xfrm>
          <a:off x="228600" y="1467853"/>
          <a:ext cx="8787063" cy="5205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423" name="Text Box 279"/>
          <p:cNvSpPr txBox="1">
            <a:spLocks noChangeArrowheads="1"/>
          </p:cNvSpPr>
          <p:nvPr/>
        </p:nvSpPr>
        <p:spPr bwMode="auto">
          <a:xfrm>
            <a:off x="216568" y="1794042"/>
            <a:ext cx="31750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 dirty="0">
                <a:solidFill>
                  <a:srgbClr val="3C5680"/>
                </a:solidFill>
                <a:latin typeface="Arial" charset="0"/>
              </a:rPr>
              <a:t>Number of students in a class of 30 who:</a:t>
            </a:r>
          </a:p>
        </p:txBody>
      </p:sp>
      <p:sp>
        <p:nvSpPr>
          <p:cNvPr id="6438" name="Footnote1"/>
          <p:cNvSpPr txBox="1">
            <a:spLocks noChangeArrowheads="1"/>
          </p:cNvSpPr>
          <p:nvPr/>
        </p:nvSpPr>
        <p:spPr bwMode="auto">
          <a:xfrm>
            <a:off x="250372" y="6477000"/>
            <a:ext cx="635000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>
                <a:solidFill>
                  <a:srgbClr val="3C5680"/>
                </a:solidFill>
                <a:latin typeface="Arial" charset="0"/>
              </a:rPr>
              <a:t>Note: This graph contains weighted results. See the corresponding summary table for detailed explanation of data.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009YRBSSlides">
  <a:themeElements>
    <a:clrScheme name="2009YRBSSlide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009YRBSSlide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-80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-80" charset="0"/>
          </a:defRPr>
        </a:defPPr>
      </a:lstStyle>
    </a:lnDef>
  </a:objectDefaults>
  <a:extraClrSchemeLst>
    <a:extraClrScheme>
      <a:clrScheme name="2009YRBSSlid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9YRBSSlid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9YRBSSlid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9YRBSSlid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9YRBSSlid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9YRBSSlid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9YRBSSlid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9YRBSSlid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9YRBSSlid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9YRBSSlid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9YRBSSlid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9YRBSSlid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2009YRBSSlides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2009YRBSSlides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2009YRBSSlides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2009YRBSSlides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2009YRBSSlides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2009YRBSSlides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2009YRBSSummarySlides</Template>
  <TotalTime>274</TotalTime>
  <Words>126</Words>
  <Application>Microsoft Office PowerPoint</Application>
  <PresentationFormat>On-screen Show (4:3)</PresentationFormat>
  <Paragraphs>16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2009YRBSSlides</vt:lpstr>
      <vt:lpstr>Slide 1</vt:lpstr>
      <vt:lpstr>Slide 2</vt:lpstr>
      <vt:lpstr>Slide 3</vt:lpstr>
      <vt:lpstr>Slide 4</vt:lpstr>
    </vt:vector>
  </TitlesOfParts>
  <Company>CDC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Dash1</dc:creator>
  <cp:lastModifiedBy>Centers for Disease Control &amp; Prevention</cp:lastModifiedBy>
  <cp:revision>42</cp:revision>
  <dcterms:created xsi:type="dcterms:W3CDTF">2009-10-06T19:28:36Z</dcterms:created>
  <dcterms:modified xsi:type="dcterms:W3CDTF">2011-03-09T17:13:28Z</dcterms:modified>
</cp:coreProperties>
</file>